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4"/>
  </p:notesMasterIdLst>
  <p:sldIdLst>
    <p:sldId id="256" r:id="rId2"/>
    <p:sldId id="258" r:id="rId3"/>
    <p:sldId id="262" r:id="rId4"/>
    <p:sldId id="323" r:id="rId5"/>
    <p:sldId id="313" r:id="rId6"/>
    <p:sldId id="325" r:id="rId7"/>
    <p:sldId id="321" r:id="rId8"/>
    <p:sldId id="264" r:id="rId9"/>
    <p:sldId id="280" r:id="rId10"/>
    <p:sldId id="306" r:id="rId11"/>
    <p:sldId id="326" r:id="rId12"/>
    <p:sldId id="322" r:id="rId13"/>
    <p:sldId id="324" r:id="rId14"/>
    <p:sldId id="282" r:id="rId15"/>
    <p:sldId id="283" r:id="rId16"/>
    <p:sldId id="327" r:id="rId17"/>
    <p:sldId id="328" r:id="rId18"/>
    <p:sldId id="332" r:id="rId19"/>
    <p:sldId id="289" r:id="rId20"/>
    <p:sldId id="294" r:id="rId21"/>
    <p:sldId id="336" r:id="rId22"/>
    <p:sldId id="330" r:id="rId23"/>
    <p:sldId id="295" r:id="rId24"/>
    <p:sldId id="333" r:id="rId25"/>
    <p:sldId id="334" r:id="rId26"/>
    <p:sldId id="296" r:id="rId27"/>
    <p:sldId id="329" r:id="rId28"/>
    <p:sldId id="299" r:id="rId29"/>
    <p:sldId id="311" r:id="rId30"/>
    <p:sldId id="300" r:id="rId31"/>
    <p:sldId id="319" r:id="rId32"/>
    <p:sldId id="32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000000"/>
    <a:srgbClr val="1C1C1C"/>
    <a:srgbClr val="663300"/>
    <a:srgbClr val="FF9933"/>
    <a:srgbClr val="FF6600"/>
    <a:srgbClr val="CC6600"/>
    <a:srgbClr val="008080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294" autoAdjust="0"/>
    <p:restoredTop sz="94660"/>
  </p:normalViewPr>
  <p:slideViewPr>
    <p:cSldViewPr>
      <p:cViewPr>
        <p:scale>
          <a:sx n="64" d="100"/>
          <a:sy n="64" d="100"/>
        </p:scale>
        <p:origin x="-133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594A8-BC51-4E45-90A1-6B717DAED0CA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3C791-E7B2-4CDF-A5B2-A31C2F74A5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30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DCD-FE3B-44D9-83DD-FBD32B620A0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FF51AC-B394-4B48-AA40-751C5BDEB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DCD-FE3B-44D9-83DD-FBD32B620A0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51AC-B394-4B48-AA40-751C5BDEB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DCD-FE3B-44D9-83DD-FBD32B620A0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51AC-B394-4B48-AA40-751C5BDEB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DCD-FE3B-44D9-83DD-FBD32B620A0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7FF51AC-B394-4B48-AA40-751C5BDEB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DCD-FE3B-44D9-83DD-FBD32B620A0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51AC-B394-4B48-AA40-751C5BDEBD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DCD-FE3B-44D9-83DD-FBD32B620A0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51AC-B394-4B48-AA40-751C5BDEB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DCD-FE3B-44D9-83DD-FBD32B620A0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7FF51AC-B394-4B48-AA40-751C5BDEBD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DCD-FE3B-44D9-83DD-FBD32B620A0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51AC-B394-4B48-AA40-751C5BDEB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DCD-FE3B-44D9-83DD-FBD32B620A0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51AC-B394-4B48-AA40-751C5BDEB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DCD-FE3B-44D9-83DD-FBD32B620A0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51AC-B394-4B48-AA40-751C5BDEBD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DCD-FE3B-44D9-83DD-FBD32B620A0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51AC-B394-4B48-AA40-751C5BDEBD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848DCD-FE3B-44D9-83DD-FBD32B620A00}" type="datetimeFigureOut">
              <a:rPr lang="ru-RU" smtClean="0"/>
              <a:pPr/>
              <a:t>20.04.2017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FF51AC-B394-4B48-AA40-751C5BDEBD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palaeva-olga-ivanovna-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s46sar.schoolrm.ru/sveden/employees/11164/185579/" TargetMode="External"/><Relationship Id="rId2" Type="http://schemas.openxmlformats.org/officeDocument/2006/relationships/hyperlink" Target="http://ds46sar.schoolrm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14282" y="3429000"/>
            <a:ext cx="8358246" cy="3214710"/>
          </a:xfrm>
        </p:spPr>
        <p:txBody>
          <a:bodyPr>
            <a:normAutofit fontScale="90000"/>
          </a:bodyPr>
          <a:lstStyle/>
          <a:p>
            <a:pPr algn="l">
              <a:lnSpc>
                <a:spcPct val="8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cap="none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2200" cap="none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200" i="1" cap="none" dirty="0" smtClean="0">
                <a:solidFill>
                  <a:srgbClr val="002060"/>
                </a:solidFill>
                <a:effectLst/>
                <a:latin typeface="+mn-lt"/>
              </a:rPr>
              <a:t> </a:t>
            </a:r>
            <a:br>
              <a:rPr lang="ru-RU" sz="2200" i="1" cap="none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Дата рождения</a:t>
            </a:r>
            <a:r>
              <a:rPr lang="en-US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: 14</a:t>
            </a: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1984</a:t>
            </a: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b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Профессиональное образование</a:t>
            </a:r>
            <a:r>
              <a:rPr lang="en-US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высшее,</a:t>
            </a:r>
            <a:r>
              <a:rPr lang="ru-RU" sz="2400" b="1" i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1.МГПИ им. М. Е. </a:t>
            </a:r>
            <a:r>
              <a:rPr lang="ru-RU" sz="2400" b="1" cap="none" dirty="0" err="1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в 2007г.    году по специальности «Физика» с доп. спец. «Информатика»;</a:t>
            </a:r>
            <a:b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cap="none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Переподготовка МГПИ им. М. Е. </a:t>
            </a:r>
            <a:r>
              <a:rPr lang="ru-RU" sz="2400" b="1" cap="none" dirty="0" err="1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sz="2400" b="1" cap="none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«Технологии </a:t>
            </a: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дошкольного образования», квалификация воспитатель, 2016г.</a:t>
            </a:r>
            <a:b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специальности): 8 лет</a:t>
            </a:r>
            <a:b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Общий трудовой стаж: 8 лет</a:t>
            </a:r>
            <a:b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Наличие квалификационной категории:</a:t>
            </a:r>
            <a:r>
              <a:rPr lang="en-US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первая </a:t>
            </a:r>
            <a:b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 smtClean="0"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Дата последней аттестации: 26.03.2014г.</a:t>
            </a:r>
            <a:r>
              <a:rPr lang="ru-RU" sz="2000" cap="none" dirty="0" smtClean="0">
                <a:solidFill>
                  <a:srgbClr val="000066"/>
                </a:solidFill>
                <a:effectLst/>
                <a:latin typeface="+mn-lt"/>
              </a:rPr>
              <a:t/>
            </a:r>
            <a:br>
              <a:rPr lang="ru-RU" sz="2000" cap="none" dirty="0" smtClean="0">
                <a:solidFill>
                  <a:srgbClr val="000066"/>
                </a:solidFill>
                <a:effectLst/>
                <a:latin typeface="+mn-lt"/>
              </a:rPr>
            </a:br>
            <a:r>
              <a:rPr lang="ru-RU" sz="1000" i="1" dirty="0" smtClean="0">
                <a:solidFill>
                  <a:srgbClr val="000066"/>
                </a:solidFill>
                <a:effectLst/>
                <a:latin typeface="+mn-lt"/>
              </a:rPr>
              <a:t/>
            </a:r>
            <a:br>
              <a:rPr lang="ru-RU" sz="1000" i="1" dirty="0" smtClean="0">
                <a:solidFill>
                  <a:srgbClr val="000066"/>
                </a:solidFill>
                <a:effectLst/>
                <a:latin typeface="+mn-lt"/>
              </a:rPr>
            </a:br>
            <a:endParaRPr lang="ru-RU" sz="900" dirty="0">
              <a:solidFill>
                <a:srgbClr val="000066"/>
              </a:solidFill>
              <a:effectLst/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14282" y="214290"/>
            <a:ext cx="5786478" cy="33575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tx1"/>
                </a:solidFill>
              </a:rPr>
              <a:t>Министерство образования  РМ</a:t>
            </a:r>
            <a:r>
              <a:rPr lang="ru-RU" sz="2000" b="1" i="1" dirty="0" smtClean="0">
                <a:solidFill>
                  <a:schemeClr val="tx1"/>
                </a:solidFill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endParaRPr lang="ru-RU" sz="2000" b="1" i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Портфолио 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Палаевой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Ольги Ивановны,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воспитателя МАДОУ г.о. Саранск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«Центр развития ребенка – детский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сад №46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074" y="285728"/>
            <a:ext cx="2571768" cy="3429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Наличие авторских программ, 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методических пособий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196752"/>
            <a:ext cx="4154850" cy="54212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3" y="1196752"/>
            <a:ext cx="4320479" cy="5421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. ловк.пальч.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620688"/>
            <a:ext cx="4143404" cy="5808708"/>
          </a:xfrm>
          <a:prstGeom prst="rect">
            <a:avLst/>
          </a:prstGeom>
        </p:spPr>
      </p:pic>
      <p:pic>
        <p:nvPicPr>
          <p:cNvPr id="3" name="Рисунок 2" descr="рецензия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60032" y="620688"/>
            <a:ext cx="3855942" cy="5808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741165"/>
            <a:ext cx="4032447" cy="56401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406" y="724818"/>
            <a:ext cx="4162578" cy="565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76672"/>
            <a:ext cx="424847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42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Выступления на научно – практических конференциях,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педогагических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чтениях, семинарах, секциях, методических объединениях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 descr="кпк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57752" y="1357298"/>
            <a:ext cx="4044757" cy="5143536"/>
          </a:xfrm>
          <a:prstGeom prst="rect">
            <a:avLst/>
          </a:prstGeom>
        </p:spPr>
      </p:pic>
      <p:pic>
        <p:nvPicPr>
          <p:cNvPr id="5" name="Рисунок 4" descr="рис08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1357298"/>
            <a:ext cx="4071966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4664"/>
            <a:ext cx="4320479" cy="59766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7" y="404664"/>
            <a:ext cx="4290317" cy="5976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CEB96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7. Проведение открытых занятий, </a:t>
            </a:r>
            <a:br>
              <a:rPr lang="ru-RU" sz="2400" i="1" dirty="0" smtClean="0">
                <a:solidFill>
                  <a:srgbClr val="CEB96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i="1" dirty="0" smtClean="0">
                <a:solidFill>
                  <a:srgbClr val="CEB966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мастер-классов, мероприятий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 descr="рис08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1428736"/>
            <a:ext cx="3857652" cy="5072098"/>
          </a:xfrm>
          <a:prstGeom prst="rect">
            <a:avLst/>
          </a:prstGeom>
        </p:spPr>
      </p:pic>
      <p:pic>
        <p:nvPicPr>
          <p:cNvPr id="5" name="Рисунок 4" descr="кпк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1428736"/>
            <a:ext cx="3771769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 класс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548680"/>
            <a:ext cx="3929090" cy="5807568"/>
          </a:xfrm>
          <a:prstGeom prst="rect">
            <a:avLst/>
          </a:prstGeom>
        </p:spPr>
      </p:pic>
      <p:pic>
        <p:nvPicPr>
          <p:cNvPr id="3" name="Рисунок 2" descr="экскурсия в мир мультф.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3438" y="548680"/>
            <a:ext cx="3929090" cy="5807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3333" y="332656"/>
            <a:ext cx="4997333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25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8. Общественная активность педагога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участие в экспертных комиссиях, в жюри конкурсов, депутатская деятельность и т.д.</a:t>
            </a:r>
            <a:endParaRPr lang="ru-RU" sz="2400" dirty="0"/>
          </a:p>
        </p:txBody>
      </p:sp>
      <p:pic>
        <p:nvPicPr>
          <p:cNvPr id="5" name="Рисунок 4" descr="2-17-2014_02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4876" y="1285860"/>
            <a:ext cx="4143404" cy="5413230"/>
          </a:xfrm>
          <a:prstGeom prst="rect">
            <a:avLst/>
          </a:prstGeom>
        </p:spPr>
      </p:pic>
      <p:pic>
        <p:nvPicPr>
          <p:cNvPr id="4" name="Рисунок 3" descr="рис08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1285860"/>
            <a:ext cx="4000528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79388" y="620713"/>
            <a:ext cx="8964612" cy="5375275"/>
          </a:xfrm>
          <a:prstGeom prst="rect">
            <a:avLst/>
          </a:prstGeom>
        </p:spPr>
        <p:txBody>
          <a:bodyPr vert="horz" lIns="0" tIns="28080" rIns="0" bIns="0">
            <a:normAutofit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5352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1.Применение информационно-коммуникативных технологий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7224" y="1571612"/>
            <a:ext cx="7772400" cy="4857784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endParaRPr lang="ru-RU" dirty="0" smtClean="0"/>
          </a:p>
        </p:txBody>
      </p:sp>
      <p:pic>
        <p:nvPicPr>
          <p:cNvPr id="7" name="Рисунок 6" descr="рис08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71736" y="1285860"/>
            <a:ext cx="4063145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571504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7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9. Позитивные результаты с воспитанниками</a:t>
            </a:r>
            <a:endParaRPr lang="ru-RU" sz="2700" dirty="0"/>
          </a:p>
        </p:txBody>
      </p:sp>
      <p:pic>
        <p:nvPicPr>
          <p:cNvPr id="3" name="Рисунок 2" descr="рис08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261684"/>
            <a:ext cx="3929090" cy="5258796"/>
          </a:xfrm>
          <a:prstGeom prst="rect">
            <a:avLst/>
          </a:prstGeom>
        </p:spPr>
      </p:pic>
      <p:pic>
        <p:nvPicPr>
          <p:cNvPr id="4" name="Рисунок 3" descr="рис09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11806" y="1285860"/>
            <a:ext cx="3475035" cy="5257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0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86050" y="642918"/>
            <a:ext cx="3857652" cy="5690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6357951" cy="2739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317"/>
                <a:gridCol w="2119317"/>
                <a:gridCol w="2119317"/>
              </a:tblGrid>
              <a:tr h="66651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Группа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год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652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Вторая младшая группа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2014 – 2015г.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869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 </a:t>
                      </a:r>
                      <a:r>
                        <a:rPr lang="ru-RU" sz="1800" smtClean="0">
                          <a:latin typeface="Times New Roman" pitchFamily="18" charset="0"/>
                          <a:cs typeface="Times New Roman" pitchFamily="18" charset="0"/>
                        </a:rPr>
                        <a:t>младшая группа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2015 – 2016г.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3316" y="2623757"/>
            <a:ext cx="5490684" cy="423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7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10. Участие педагога в профессиональных конкурсах</a:t>
            </a:r>
            <a:endParaRPr lang="ru-RU" sz="2700" dirty="0"/>
          </a:p>
        </p:txBody>
      </p:sp>
      <p:pic>
        <p:nvPicPr>
          <p:cNvPr id="5" name="Рисунок 4" descr="козоч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0711" y="1196752"/>
            <a:ext cx="4063257" cy="5400600"/>
          </a:xfrm>
          <a:prstGeom prst="rect">
            <a:avLst/>
          </a:prstGeom>
        </p:spPr>
      </p:pic>
      <p:pic>
        <p:nvPicPr>
          <p:cNvPr id="6" name="Рисунок 5" descr="baban_par2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95593"/>
            <a:ext cx="4248472" cy="5401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612" y="714356"/>
            <a:ext cx="4245052" cy="5684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476672"/>
            <a:ext cx="4133237" cy="60486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76672"/>
            <a:ext cx="4248472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66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еленая весн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00298" y="500041"/>
            <a:ext cx="4143404" cy="6090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3565992"/>
              </p:ext>
            </p:extLst>
          </p:nvPr>
        </p:nvGraphicFramePr>
        <p:xfrm>
          <a:off x="467544" y="635992"/>
          <a:ext cx="4104456" cy="5884870"/>
        </p:xfrm>
        <a:graphic>
          <a:graphicData uri="http://schemas.openxmlformats.org/presentationml/2006/ole">
            <p:oleObj spid="_x0000_s37893" name="Acrobat Document" r:id="rId3" imgW="5017680" imgH="9472320" progId="AcroExch.Document.DC">
              <p:embed/>
            </p:oleObj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639005"/>
            <a:ext cx="3960440" cy="5881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92867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11. Награды и поощрения педагога в </a:t>
            </a:r>
            <a:r>
              <a:rPr lang="ru-RU" sz="2800" i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межаттестационный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период</a:t>
            </a:r>
            <a:endParaRPr lang="ru-RU" sz="2800" dirty="0"/>
          </a:p>
        </p:txBody>
      </p:sp>
      <p:pic>
        <p:nvPicPr>
          <p:cNvPr id="4" name="Рисунок 3" descr="почетная грамот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02939" y="1086693"/>
            <a:ext cx="4214842" cy="5438651"/>
          </a:xfrm>
          <a:prstGeom prst="rect">
            <a:avLst/>
          </a:prstGeom>
        </p:spPr>
      </p:pic>
      <p:pic>
        <p:nvPicPr>
          <p:cNvPr id="6" name="Рисунок 5" descr="воспитательгода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1086692"/>
            <a:ext cx="4032448" cy="5438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642918"/>
            <a:ext cx="4320481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214290"/>
            <a:ext cx="7772400" cy="928694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2.Участие в инновационной </a:t>
            </a:r>
            <a:b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(экспериментальной деятельности)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28662" y="1500174"/>
            <a:ext cx="7772400" cy="4929222"/>
          </a:xfrm>
        </p:spPr>
        <p:txBody>
          <a:bodyPr>
            <a:normAutofit/>
          </a:bodyPr>
          <a:lstStyle/>
          <a:p>
            <a:pPr marL="677863" indent="-677863" algn="ctr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sz="1600" i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77863" indent="-677863" algn="ctr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sz="1600" i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77863" indent="-677863" algn="ctr">
              <a:tabLst>
                <a:tab pos="6778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/>
            </a:pPr>
            <a:endParaRPr lang="ru-RU" sz="1600" dirty="0">
              <a:solidFill>
                <a:srgbClr val="0033CC"/>
              </a:solidFill>
            </a:endParaRPr>
          </a:p>
        </p:txBody>
      </p:sp>
      <p:pic>
        <p:nvPicPr>
          <p:cNvPr id="6" name="Рисунок 5" descr="ь11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1285860"/>
            <a:ext cx="3643338" cy="5373925"/>
          </a:xfrm>
          <a:prstGeom prst="rect">
            <a:avLst/>
          </a:prstGeom>
        </p:spPr>
      </p:pic>
      <p:pic>
        <p:nvPicPr>
          <p:cNvPr id="7" name="Рисунок 6" descr="ь12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1214422"/>
            <a:ext cx="3643338" cy="5434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57166"/>
            <a:ext cx="8686800" cy="500066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 Повышение квалификации, профессиональная переподготовка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Рисунок 3" descr="курсы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196752"/>
            <a:ext cx="8404615" cy="5472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ереподготов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51356"/>
            <a:ext cx="8429684" cy="6555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оп. круж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151356"/>
            <a:ext cx="8286808" cy="6555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Ъ2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3429024" cy="45005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1142984"/>
            <a:ext cx="3373532" cy="4857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7557" y="2031730"/>
            <a:ext cx="3146443" cy="482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117" y="116632"/>
            <a:ext cx="8686800" cy="667452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Наличие публикаций, включая интернет публикаций 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" name="Рисунок 2" descr="2-17-2014_01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1196752"/>
            <a:ext cx="4032448" cy="53285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6248" y="3244334"/>
            <a:ext cx="48577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hlinkClick r:id="rId3"/>
              </a:rPr>
              <a:t>http://nsportal.ru/palaeva-olga-ivanovna-0</a:t>
            </a:r>
            <a:endParaRPr lang="ru-RU" b="1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667694"/>
            <a:ext cx="4269969" cy="56399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9124" y="321468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solidFill>
                <a:srgbClr val="000066"/>
              </a:solidFill>
            </a:endParaRPr>
          </a:p>
          <a:p>
            <a:endParaRPr lang="en-US" b="1" dirty="0" smtClean="0">
              <a:solidFill>
                <a:srgbClr val="000066"/>
              </a:solidFill>
            </a:endParaRPr>
          </a:p>
        </p:txBody>
      </p:sp>
      <p:pic>
        <p:nvPicPr>
          <p:cNvPr id="5" name="Рисунок 4" descr="св-во о публикации нс портал 2015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32040" y="655670"/>
            <a:ext cx="4006111" cy="5593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4392" y="188640"/>
            <a:ext cx="767521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Материалы из опыта работы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воспитателя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Палаевой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О.И.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публикации на сайте школьного портала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http://ds46sar.schoolrm.ru/</a:t>
            </a:r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71611"/>
            <a:ext cx="85010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личная страница</a:t>
            </a:r>
          </a:p>
          <a:p>
            <a:pPr algn="ctr">
              <a:buClr>
                <a:srgbClr val="000000"/>
              </a:buClr>
              <a:buSzPct val="100000"/>
              <a:defRPr/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http://ds46sar.schoolrm.ru/sveden/employees/11164/185579/</a:t>
            </a:r>
            <a:endParaRPr lang="ru-RU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214686"/>
            <a:ext cx="7387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Педагогический опыт: «Сенсорное развитие дошкольников посредством дидактических игр»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498" y="4509120"/>
            <a:ext cx="7675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Видеофрагмент педагогического мероприятия с детьми  «Развитие личности детей дошкольного возраста средствами детской мультипликации»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«Экскурсия в мир мультфильмов»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4.Результаты участия воспитанников в: конкурсах, выставках, турнирах, соревнованиях, акциях, фестивалях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9" descr="baban_par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72212"/>
            <a:ext cx="4226740" cy="5256584"/>
          </a:xfrm>
          <a:prstGeom prst="rect">
            <a:avLst/>
          </a:prstGeom>
        </p:spPr>
      </p:pic>
      <p:pic>
        <p:nvPicPr>
          <p:cNvPr id="7" name="Рисунок 6" descr="митряшкин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4048" y="1372212"/>
            <a:ext cx="3782762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иплом маам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1" y="357166"/>
            <a:ext cx="4070256" cy="60722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57166"/>
            <a:ext cx="4135310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1275</TotalTime>
  <Words>200</Words>
  <Application>Microsoft Office PowerPoint</Application>
  <PresentationFormat>Экран (4:3)</PresentationFormat>
  <Paragraphs>44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Трек</vt:lpstr>
      <vt:lpstr>Acrobat Document</vt:lpstr>
      <vt:lpstr>   Дата рождения: 14.04.1984г. Профессиональное образование: высшее, 1.МГПИ им. М. Е. Евсевьева   в 2007г.    году по специальности «Физика» с доп. спец. «Информатика»; 2. Переподготовка МГПИ им. М. Е. Евсевьева «Технологии дошкольного образования», квалификация воспитатель, 2016г. Стаж педагогической работы (по специальности): 8 лет Общий трудовой стаж: 8 лет Наличие квалификационной категории: первая  Дата последней аттестации: 26.03.2014г.  </vt:lpstr>
      <vt:lpstr> 1.Применение информационно-коммуникативных технологий</vt:lpstr>
      <vt:lpstr>2.Участие в инновационной  (экспериментальной деятельности)</vt:lpstr>
      <vt:lpstr>Слайд 4</vt:lpstr>
      <vt:lpstr>3. Наличие публикаций, включая интернет публикаций </vt:lpstr>
      <vt:lpstr>Слайд 6</vt:lpstr>
      <vt:lpstr>Слайд 7</vt:lpstr>
      <vt:lpstr> 4.Результаты участия воспитанников в: конкурсах, выставках, турнирах, соревнованиях, акциях, фестивалях</vt:lpstr>
      <vt:lpstr>Слайд 9</vt:lpstr>
      <vt:lpstr>5. Наличие авторских программ,  методических пособий </vt:lpstr>
      <vt:lpstr>Слайд 11</vt:lpstr>
      <vt:lpstr>Слайд 12</vt:lpstr>
      <vt:lpstr>Слайд 13</vt:lpstr>
      <vt:lpstr> 6. Выступления на научно – практических конференциях, педогагических чтениях, семинарах, секциях, методических объединениях</vt:lpstr>
      <vt:lpstr>Слайд 15</vt:lpstr>
      <vt:lpstr>7. Проведение открытых занятий,  мастер-классов, мероприятий</vt:lpstr>
      <vt:lpstr>Слайд 17</vt:lpstr>
      <vt:lpstr>Слайд 18</vt:lpstr>
      <vt:lpstr> 8. Общественная активность педагога: участие в экспертных комиссиях, в жюри конкурсов, депутатская деятельность и т.д.</vt:lpstr>
      <vt:lpstr> 9. Позитивные результаты с воспитанниками</vt:lpstr>
      <vt:lpstr>Слайд 21</vt:lpstr>
      <vt:lpstr>Слайд 22</vt:lpstr>
      <vt:lpstr> 10. Участие педагога в профессиональных конкурсах</vt:lpstr>
      <vt:lpstr>Слайд 24</vt:lpstr>
      <vt:lpstr>Слайд 25</vt:lpstr>
      <vt:lpstr>Слайд 26</vt:lpstr>
      <vt:lpstr>Слайд 27</vt:lpstr>
      <vt:lpstr>11. Награды и поощрения педагога в межаттестационный период</vt:lpstr>
      <vt:lpstr>Слайд 29</vt:lpstr>
      <vt:lpstr>12. Повышение квалификации, профессиональная переподготовка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Метод2</dc:creator>
  <cp:lastModifiedBy>Метод2</cp:lastModifiedBy>
  <cp:revision>168</cp:revision>
  <dcterms:created xsi:type="dcterms:W3CDTF">2014-01-16T10:29:31Z</dcterms:created>
  <dcterms:modified xsi:type="dcterms:W3CDTF">2017-04-20T08:26:03Z</dcterms:modified>
</cp:coreProperties>
</file>