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0" r:id="rId19"/>
    <p:sldId id="273" r:id="rId20"/>
    <p:sldId id="279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077072"/>
            <a:ext cx="3538267" cy="2598415"/>
          </a:xfrm>
          <a:prstGeom prst="rect">
            <a:avLst/>
          </a:prstGeom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27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1E285-B962-45A6-945B-B557D44EF68C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52B3-3ABD-4A69-8DB7-BB19709AC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83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B542E-54C8-4834-8C4E-37EC2AED1BEF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76954-D8D8-47BB-A9B2-B7FED65A09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27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7DFC7-299E-4245-BE26-BFA3142D5FEF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4282F-4D84-42D9-9E9C-152863F38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929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179388" y="188640"/>
            <a:ext cx="8641084" cy="6552728"/>
          </a:xfrm>
          <a:prstGeom prst="roundRect">
            <a:avLst/>
          </a:prstGeom>
          <a:solidFill>
            <a:schemeClr val="accent1">
              <a:alpha val="69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3497" y="188640"/>
            <a:ext cx="949325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5144"/>
            <a:ext cx="109855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30" y="267494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477" y="1772816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3939-28E9-4B6E-99C9-260EE09DD150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80080-3C88-4C98-A8AF-2991964B0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17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B6977-7A4A-4EDB-BA86-141088C906E9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3589-880C-4611-B013-57E71494A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7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24E08-A8BB-4B31-8338-3B4711757487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4521-5749-4627-958B-F8CFB7ACB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225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F22E7-07CB-41DF-9528-A9EE39A001F8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88C6-BA9E-4D62-A435-9BC75223E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731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5107F-63DD-4818-AC21-60985B3BF40E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4BC99-8161-42E6-A00B-E7ED8C22F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4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44DF-2053-4B15-BB05-BD9A8636593E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45416-F32A-4838-8785-11392A588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76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27CF2-A28E-4423-B19F-3E83BB535697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2A3EB-7090-45F9-BEA9-3FA280590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30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4763C-7405-4B3C-A8EB-1196DD46E264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BB2D-CAD0-4436-BF02-3722AA1D7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1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D5E85D-C67F-4200-800B-89D56AAA31D3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90BD7C-3F92-474B-B785-0B2F9842F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/>
          <a:lstStyle/>
          <a:p>
            <a:pPr algn="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2016-2017 учебный год</a:t>
            </a:r>
            <a:r>
              <a:rPr lang="ru-RU" sz="1600" dirty="0" smtClean="0">
                <a:ln>
                  <a:solidFill>
                    <a:schemeClr val="tx1"/>
                  </a:solidFill>
                </a:ln>
              </a:rPr>
              <a:t/>
            </a:r>
            <a:br>
              <a:rPr lang="ru-RU" sz="1600" dirty="0" smtClean="0">
                <a:ln>
                  <a:solidFill>
                    <a:schemeClr val="tx1"/>
                  </a:solidFill>
                </a:ln>
              </a:rPr>
            </a:br>
            <a:endParaRPr lang="ru-RU" sz="16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79912" y="4653136"/>
            <a:ext cx="5000600" cy="1705744"/>
          </a:xfrm>
        </p:spPr>
        <p:txBody>
          <a:bodyPr/>
          <a:lstStyle/>
          <a:p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Составитель программы: </a:t>
            </a:r>
            <a:r>
              <a:rPr lang="ru-RU" sz="2400" b="1" i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Комлева Н.Н.</a:t>
            </a:r>
            <a:endParaRPr lang="ru-RU" sz="24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1886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altLang="ru-RU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«Центр развития ребёнка- детский сад №46» г. Саранска</a:t>
            </a:r>
            <a:endParaRPr lang="ru-RU" altLang="ru-RU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1988840"/>
            <a:ext cx="514961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Программа 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</a:t>
            </a:r>
            <a:r>
              <a:rPr lang="ru-RU" sz="6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Игралочка</a:t>
            </a:r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r>
              <a:rPr lang="ru-RU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реализации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программы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Данная образовательная программа рассчитана на один учебный год.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 детского  образовательного объединения: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/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Математический кружок</a:t>
            </a:r>
          </a:p>
          <a:p>
            <a:endParaRPr lang="ru-RU" altLang="ru-RU" b="1" dirty="0" smtClean="0"/>
          </a:p>
          <a:p>
            <a:r>
              <a:rPr lang="ru-RU" altLang="ru-RU" sz="36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Режим организации занятий</a:t>
            </a:r>
            <a:r>
              <a:rPr lang="ru-RU" altLang="ru-RU" sz="3600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: </a:t>
            </a:r>
          </a:p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занятие в неделю/2 половина дня (по подгруппам)</a:t>
            </a:r>
          </a:p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-4 занятия в месяц</a:t>
            </a:r>
          </a:p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-32 занятия в год</a:t>
            </a:r>
          </a:p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длительность одного занятия: 15 минут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55932857"/>
              </p:ext>
            </p:extLst>
          </p:nvPr>
        </p:nvGraphicFramePr>
        <p:xfrm>
          <a:off x="-14199" y="1484784"/>
          <a:ext cx="9289031" cy="4599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187"/>
                <a:gridCol w="2302964"/>
                <a:gridCol w="1346459"/>
                <a:gridCol w="1461853"/>
                <a:gridCol w="2326568"/>
              </a:tblGrid>
              <a:tr h="13681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Руководитель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Часы проведения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Дни проведения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Количество детей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Место проведения</a:t>
                      </a:r>
                    </a:p>
                  </a:txBody>
                  <a:tcPr marL="68584" marR="68584" marT="0" marB="0"/>
                </a:tc>
              </a:tr>
              <a:tr h="32308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Комлева Н.Н</a:t>
                      </a: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подгруппа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15.50-16.05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 подгруппа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16.15-16.30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Пят-</a:t>
                      </a:r>
                      <a:r>
                        <a:rPr lang="ru-RU" sz="24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ница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</a:t>
                      </a: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Групповое помещение</a:t>
                      </a: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grpSp>
        <p:nvGrpSpPr>
          <p:cNvPr id="4" name="Group 2"/>
          <p:cNvGrpSpPr>
            <a:grpSpLocks noGrp="1"/>
          </p:cNvGrpSpPr>
          <p:nvPr/>
        </p:nvGrpSpPr>
        <p:grpSpPr bwMode="auto">
          <a:xfrm>
            <a:off x="508593" y="56516"/>
            <a:ext cx="8106770" cy="1097280"/>
            <a:chOff x="1296" y="1454"/>
            <a:chExt cx="3168" cy="33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904" y="1488"/>
              <a:ext cx="1468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altLang="ru-RU" sz="4400" dirty="0" smtClean="0">
                  <a:ln>
                    <a:solidFill>
                      <a:srgbClr val="002060"/>
                    </a:solidFill>
                  </a:ln>
                  <a:solidFill>
                    <a:srgbClr val="FFFF00"/>
                  </a:solidFill>
                  <a:latin typeface="+mj-lt"/>
                </a:rPr>
                <a:t>График работы</a:t>
              </a:r>
              <a:endParaRPr lang="en-US" altLang="ru-RU" sz="4400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1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altLang="ru-RU" sz="2400" b="1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 и способы их проверки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4886003"/>
          </a:xfrm>
        </p:spPr>
        <p:txBody>
          <a:bodyPr/>
          <a:lstStyle/>
          <a:p>
            <a:r>
              <a:rPr lang="ru-RU" alt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знать: </a:t>
            </a:r>
            <a:r>
              <a:rPr lang="ru-RU" altLang="ru-RU" sz="2400" b="1" dirty="0" smtClean="0">
                <a:ln>
                  <a:solidFill>
                    <a:srgbClr val="00206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названия геометрических фигур, цифры (1- 5</a:t>
            </a:r>
            <a:r>
              <a:rPr lang="ru-RU" altLang="ru-RU" sz="2400" b="1" smtClean="0">
                <a:ln>
                  <a:solidFill>
                    <a:srgbClr val="00206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), </a:t>
            </a:r>
            <a:r>
              <a:rPr lang="ru-RU" altLang="ru-RU" sz="2400" b="1" smtClean="0">
                <a:ln>
                  <a:solidFill>
                    <a:srgbClr val="00206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времена </a:t>
            </a:r>
            <a:r>
              <a:rPr lang="ru-RU" altLang="ru-RU" sz="2400" b="1" dirty="0" smtClean="0">
                <a:ln>
                  <a:solidFill>
                    <a:srgbClr val="002060"/>
                  </a:solidFill>
                </a:ln>
                <a:latin typeface="Verdana" pitchFamily="34" charset="0"/>
                <a:ea typeface="Verdana" pitchFamily="34" charset="0"/>
                <a:cs typeface="Verdana" pitchFamily="34" charset="0"/>
              </a:rPr>
              <a:t>года, части суток</a:t>
            </a:r>
            <a:endParaRPr lang="ru-RU" altLang="ru-RU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ru-RU" alt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уметь</a:t>
            </a:r>
            <a:r>
              <a:rPr lang="ru-RU" altLang="ru-RU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:</a:t>
            </a:r>
            <a:r>
              <a:rPr lang="ru-RU" altLang="ru-RU" b="1" dirty="0" smtClean="0"/>
              <a:t>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различать геометрические фигуры и использовать их в играх</a:t>
            </a:r>
          </a:p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(плоскостные и объемные фигуры), классифицировать, объединять предметы по определенным  (двум и более ) признакам.</a:t>
            </a:r>
            <a:r>
              <a:rPr lang="ru-RU" alt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alt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владеть: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Счётом в пределах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 (прямой и обратный счет).</a:t>
            </a:r>
            <a:endParaRPr lang="ru-RU" altLang="ru-RU" sz="24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подведения итогов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проводится в виде: тестовых занятий, анкетирования родителей, итогового занятия, фотовыставки.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30" y="0"/>
            <a:ext cx="8229600" cy="11967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СОДЕРЖАНИЕ ИЗУЧАЕМОГО КУРСА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  <a:r>
              <a:rPr lang="ru-RU" dirty="0" smtClean="0"/>
              <a:t>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</a:t>
            </a:r>
          </a:p>
          <a:p>
            <a:pPr algn="r"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представлений о</a:t>
            </a:r>
          </a:p>
          <a:p>
            <a:pPr algn="r"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свойствах предметов </a:t>
            </a:r>
          </a:p>
          <a:p>
            <a:pPr algn="r"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ближайшего окружения:</a:t>
            </a:r>
          </a:p>
          <a:p>
            <a:pPr algn="r"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цвет, форма, размер.</a:t>
            </a:r>
          </a:p>
          <a:p>
            <a:pPr algn="r"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altLang="ru-RU" dirty="0" smtClean="0">
              <a:solidFill>
                <a:srgbClr val="FF0000"/>
              </a:solidFill>
            </a:endParaRPr>
          </a:p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Выделение признаков</a:t>
            </a:r>
          </a:p>
          <a:p>
            <a:pPr marL="0" indent="0"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различия и сходства.</a:t>
            </a:r>
          </a:p>
          <a:p>
            <a:endParaRPr lang="ru-RU" dirty="0"/>
          </a:p>
        </p:txBody>
      </p:sp>
      <p:pic>
        <p:nvPicPr>
          <p:cNvPr id="4" name="Рисунок 3" descr="DSC_кюи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4139952" cy="3101340"/>
          </a:xfrm>
          <a:prstGeom prst="rect">
            <a:avLst/>
          </a:prstGeom>
        </p:spPr>
      </p:pic>
      <p:pic>
        <p:nvPicPr>
          <p:cNvPr id="7" name="Содержимое 3" descr="zoltan_diene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32" y="4226084"/>
            <a:ext cx="421246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nnee_razviti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060848"/>
            <a:ext cx="4876756" cy="395274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332656"/>
            <a:ext cx="8374549" cy="5966123"/>
          </a:xfrm>
        </p:spPr>
        <p:txBody>
          <a:bodyPr/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Знакомство с наглядным изображением чисел 1 - 5. Формирование умения соотносить цифру с количеством.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03170" cy="1196752"/>
          </a:xfrm>
        </p:spPr>
        <p:txBody>
          <a:bodyPr/>
          <a:lstStyle/>
          <a:p>
            <a:r>
              <a:rPr lang="ru-RU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Формы занятий</a:t>
            </a:r>
            <a:endParaRPr lang="ru-RU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252519" cy="5390059"/>
          </a:xfrm>
        </p:spPr>
        <p:txBody>
          <a:bodyPr/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каждое занятие включены физкультминутки, загадки, стихотворения тематически связанные с учебными заданиями.</a:t>
            </a:r>
          </a:p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Формы организации занятий в соответствии с возрастными особенностями.</a:t>
            </a:r>
          </a:p>
          <a:p>
            <a:pPr lvl="0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Фронтальная работа с демонстрационным материалом.</a:t>
            </a:r>
          </a:p>
          <a:p>
            <a:pPr lvl="0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Самостоятельная работа детей с раздаточным материалом.</a:t>
            </a:r>
          </a:p>
          <a:p>
            <a:pPr lvl="0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Постановка и разрешение проблемных ситуаций.</a:t>
            </a:r>
          </a:p>
          <a:p>
            <a:pPr lvl="0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Экспериментирование.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Приемы и методы организации</a:t>
            </a:r>
            <a:endParaRPr lang="ru-RU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ym typeface="Symbol"/>
              </a:rPr>
              <a:t></a:t>
            </a:r>
            <a:r>
              <a:rPr lang="ru-RU" dirty="0" smtClean="0"/>
              <a:t>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Дидактическая игра</a:t>
            </a:r>
          </a:p>
          <a:p>
            <a:pPr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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Игры-задания </a:t>
            </a:r>
          </a:p>
          <a:p>
            <a:pPr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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Создание игровых ситуаций </a:t>
            </a:r>
          </a:p>
          <a:p>
            <a:pPr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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Сюрпризные моменты</a:t>
            </a:r>
          </a:p>
          <a:p>
            <a:pPr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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Использование аудио техники </a:t>
            </a:r>
          </a:p>
          <a:p>
            <a:pPr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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Творческая работа (рисование, лепка) </a:t>
            </a:r>
          </a:p>
          <a:p>
            <a:pPr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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Итоговые занятия </a:t>
            </a:r>
          </a:p>
          <a:p>
            <a:pPr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/>
              </a:rPr>
              <a:t>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Открытые занятия для родителей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30" y="0"/>
            <a:ext cx="8229600" cy="1052736"/>
          </a:xfrm>
        </p:spPr>
        <p:txBody>
          <a:bodyPr/>
          <a:lstStyle/>
          <a:p>
            <a:r>
              <a:rPr lang="ru-RU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Дидактический материал</a:t>
            </a:r>
            <a:endParaRPr lang="ru-RU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892479" cy="5462067"/>
          </a:xfrm>
        </p:spPr>
        <p:txBody>
          <a:bodyPr/>
          <a:lstStyle/>
          <a:p>
            <a:pPr lvl="0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Геометрические фигуры и тела.</a:t>
            </a:r>
          </a:p>
          <a:p>
            <a:pPr lvl="0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Наборы разрезных картинок, предметные картинки.</a:t>
            </a:r>
          </a:p>
          <a:p>
            <a:pPr lvl="0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Сюжетные картинки с изображением частей суток и времён года.</a:t>
            </a:r>
          </a:p>
          <a:p>
            <a:pPr lvl="0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Полоски, ленты разной длины и ширины.</a:t>
            </a:r>
          </a:p>
          <a:p>
            <a:pPr lvl="0"/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Цифры от 1 до 9.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398032"/>
            <a:ext cx="4286849" cy="32008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987690"/>
            <a:ext cx="2348433" cy="23936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НАПРАВЛЕННОСТЬ ПРОГРАММЫ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1" y="1124744"/>
            <a:ext cx="8158525" cy="5174035"/>
          </a:xfrm>
        </p:spPr>
        <p:txBody>
          <a:bodyPr/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Познавательная, логико-математическая</a:t>
            </a:r>
          </a:p>
          <a:p>
            <a:pPr marL="0" indent="0"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Процесс обучения ориентирует на мотивацию к познанию и творчеству, к развитию воображения, внимания, памяти, расширяет кругозор и способствует самореализации воспитанника в системе дополнительного образования, затрагивая не только интеллектуальную, но и эмоциональную сферу воспитанников.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39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157592" cy="6408712"/>
          </a:xfrm>
        </p:spPr>
        <p:txBody>
          <a:bodyPr/>
          <a:lstStyle/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Игрушки: куклы, мишка, петушок, зайчата, пирамидка и др.</a:t>
            </a:r>
          </a:p>
          <a:p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Фланелеграф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мольберт.</a:t>
            </a:r>
          </a:p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Чудесный мешочек.</a:t>
            </a:r>
          </a:p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Блоки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Дьенеша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палочки </a:t>
            </a:r>
            <a:r>
              <a:rPr lang="ru-RU" sz="24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Кюизнера</a:t>
            </a:r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Пластмассовый и деревянный строительный материал.</a:t>
            </a:r>
          </a:p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Геометрическая мозаика.</a:t>
            </a:r>
          </a:p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Счётные палочки.</a:t>
            </a:r>
          </a:p>
          <a:p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Знаки – символы.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63" b="5513"/>
          <a:stretch/>
        </p:blipFill>
        <p:spPr bwMode="auto">
          <a:xfrm>
            <a:off x="1259632" y="4581128"/>
            <a:ext cx="3096344" cy="2022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64" b="7179"/>
          <a:stretch/>
        </p:blipFill>
        <p:spPr>
          <a:xfrm>
            <a:off x="4572000" y="3703827"/>
            <a:ext cx="3810000" cy="24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5934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Техническое оснащение занятий</a:t>
            </a:r>
            <a:endParaRPr lang="ru-RU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Мультимедийное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оборудование ,аудио техника, ПК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536"/>
          <a:stretch/>
        </p:blipFill>
        <p:spPr>
          <a:xfrm>
            <a:off x="1907704" y="2564904"/>
            <a:ext cx="6649009" cy="394236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ПРИЛОЖЕНИЯ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59128">
            <a:off x="6021642" y="4330142"/>
            <a:ext cx="3557631" cy="2668223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79" t="15110" r="7400" b="17460"/>
          <a:stretch/>
        </p:blipFill>
        <p:spPr>
          <a:xfrm>
            <a:off x="3255170" y="3464859"/>
            <a:ext cx="2949724" cy="349597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77"/>
          <a:stretch/>
        </p:blipFill>
        <p:spPr>
          <a:xfrm rot="854216">
            <a:off x="0" y="4495794"/>
            <a:ext cx="3313956" cy="23369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459" y="869742"/>
            <a:ext cx="239488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407" y="2133415"/>
            <a:ext cx="2381250" cy="133144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64" t="1894" r="28008" b="9441"/>
          <a:stretch/>
        </p:blipFill>
        <p:spPr>
          <a:xfrm rot="20787967">
            <a:off x="6107491" y="1164529"/>
            <a:ext cx="2880320" cy="30423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63476">
            <a:off x="-251774" y="1825050"/>
            <a:ext cx="3652639" cy="249352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>Рекомендации для заботливых родителей:</a:t>
            </a:r>
            <a: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latin typeface="Bookman Old Style" pitchFamily="18" charset="0"/>
                <a:ea typeface="Calibri"/>
                <a:cs typeface="Times New Roman" pitchFamily="18" charset="0"/>
              </a:rPr>
            </a:br>
            <a:endParaRPr lang="ru-RU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7" y="1268760"/>
            <a:ext cx="8014509" cy="5030019"/>
          </a:xfrm>
        </p:spPr>
        <p:txBody>
          <a:bodyPr/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Тетради «</a:t>
            </a:r>
            <a:r>
              <a:rPr lang="ru-RU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Игралочка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представляют собой дополнительный материал для индивидуальной работы  родителей  с детьми. Речь не идёт о том, чтобы обязать родителей заниматься со своими детьми помимо их желания. Тетради лишь предоставляют шанс каждому из них внести свою лепту в дело развития и воспитания собственного ребёнка. Такое общение с малышом поможет установить между родителями и детьми особые отношения, которые помогут в будущем разрешить многие проблемы.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31550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b="1" dirty="0">
              <a:ln w="31550" cmpd="sng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Содержимое 4" descr="matemati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3289" y="1773238"/>
            <a:ext cx="5889031" cy="441309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Новизна программы </a:t>
            </a:r>
            <a:endParaRPr lang="ru-RU" dirty="0" smtClean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539551" y="1124744"/>
            <a:ext cx="8158361" cy="5174456"/>
          </a:xfrm>
        </p:spPr>
        <p:txBody>
          <a:bodyPr/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 «</a:t>
            </a:r>
            <a:r>
              <a:rPr lang="ru-RU" sz="2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Игралочка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построена не по областям знаний, а в соответствии с логикой психического развития дошкольников: мышления, воображения, внимания, объяснительной речи: произвольности процессов; ценностного отношения к окружающему миру и к себе. Обучающие игры - вид деятельности где, занимаясь, играя, дети получают новые знания, которые  расширяют, углубляют и закрепляют. Таким образом, воспитанники включаются в ориентированную творческую интеллектуальную деятельность.</a:t>
            </a:r>
            <a:b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30" y="0"/>
            <a:ext cx="8229600" cy="1052736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 программы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836712"/>
            <a:ext cx="9649072" cy="5462067"/>
          </a:xfrm>
        </p:spPr>
        <p:txBody>
          <a:bodyPr/>
          <a:lstStyle/>
          <a:p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Исследования психологов, многолетний опыт педагогов-практиков показывают, что наибольшие трудности в школе испытывают не те дети, которые обладают недостаточным объемом знаний, умений и навыков, а те, кто не готов к новой социальной роли ученика с определенным набором таких качеств, как умение слушать и слышать, работать в коллективе и самостоятельно, желание и стремление думать, стремление узнать что-то новое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Сочетание практической и игровой деятельности, решение проблемных ситуаций, доставляет  воспитанникам удовольствие получать результат тех или иных математических действий, возникает потребность овладеть определенными знаниями самостоятельно.</a:t>
            </a:r>
          </a:p>
          <a:p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программы 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1" y="1196752"/>
            <a:ext cx="8158525" cy="5102027"/>
          </a:xfrm>
        </p:spPr>
        <p:txBody>
          <a:bodyPr/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интеллектуально – творческих способностей детей через освоение </a:t>
            </a:r>
            <a:r>
              <a:rPr lang="ru-RU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логико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– математических представлений свойства, отношения, связи, зависимости,  начало основ геометрии, способов познания (сравнение, упорядочивание, группировка, </a:t>
            </a:r>
            <a:r>
              <a:rPr lang="ru-RU" sz="24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сериация</a:t>
            </a:r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классификация)</a:t>
            </a:r>
          </a:p>
          <a:p>
            <a:endParaRPr lang="ru-RU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47186" cy="10527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Задачи программы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302541" cy="5174035"/>
          </a:xfrm>
        </p:spPr>
        <p:txBody>
          <a:bodyPr/>
          <a:lstStyle/>
          <a:p>
            <a:r>
              <a:rPr lang="ru-RU" altLang="ru-RU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Образовательные:  </a:t>
            </a:r>
            <a:endParaRPr lang="ru-RU" altLang="ru-RU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dirty="0" smtClean="0"/>
              <a:t>1.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Формирование мотивации учения, ориентация на удовлетворение познавательных интересов, радость творчества. </a:t>
            </a:r>
          </a:p>
          <a:p>
            <a:pPr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Познакомить детей с общими математическими понятиями. </a:t>
            </a:r>
          </a:p>
          <a:p>
            <a:pPr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Формировать математические представления о числах.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548680"/>
            <a:ext cx="8230533" cy="5750099"/>
          </a:xfrm>
        </p:spPr>
        <p:txBody>
          <a:bodyPr/>
          <a:lstStyle/>
          <a:p>
            <a:r>
              <a:rPr lang="ru-RU" altLang="ru-RU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Развивающие:</a:t>
            </a:r>
          </a:p>
          <a:p>
            <a:pPr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Развитие образного и вариативного мышления, фантазии, воображения, творческих способностей. </a:t>
            </a:r>
          </a:p>
          <a:p>
            <a:pPr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Развитие речи, умения аргументировать свои высказывания, строить простейшие умозаключения.</a:t>
            </a:r>
          </a:p>
          <a:p>
            <a:pPr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3. Формирование умений планировать свои действия, осуществлять решение в соответствии с заданными правилами и алгоритмами, проверять результат своих действий.</a:t>
            </a:r>
            <a:r>
              <a:rPr lang="ru-RU" dirty="0" smtClean="0"/>
              <a:t> </a:t>
            </a:r>
          </a:p>
          <a:p>
            <a:pPr algn="just"/>
            <a:r>
              <a:rPr lang="ru-RU" alt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  </a:t>
            </a:r>
            <a:endParaRPr lang="ru-RU" altLang="ru-RU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algn="just"/>
            <a:endParaRPr lang="ru-RU" altLang="ru-RU" b="1" i="1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302541" cy="5750099"/>
          </a:xfrm>
        </p:spPr>
        <p:txBody>
          <a:bodyPr/>
          <a:lstStyle/>
          <a:p>
            <a:r>
              <a:rPr lang="ru-RU" altLang="ru-RU" b="1" i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latin typeface="Bookman Old Style" pitchFamily="18" charset="0"/>
              </a:rPr>
              <a:t>Воспитательные:</a:t>
            </a:r>
          </a:p>
          <a:p>
            <a:pPr>
              <a:buNone/>
            </a:pPr>
            <a:r>
              <a:rPr lang="ru-RU" altLang="ru-RU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Выработка умения целенаправленно владеть волевыми усилиями, устанавливать правильные отношения со сверстниками и взрослыми, видеть себя глазами окружающих. </a:t>
            </a:r>
          </a:p>
          <a:p>
            <a:pPr>
              <a:buNone/>
            </a:pP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Воспитывать у детей культуру поведения в коллективе, доброжелательные отношения друг к другу. </a:t>
            </a:r>
          </a:p>
          <a:p>
            <a:endParaRPr lang="ru-RU" altLang="ru-RU" b="1" i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 </a:t>
            </a:r>
            <a:r>
              <a:rPr lang="ru-RU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детей, участвующих в реализации дополнительной образовательной программы </a:t>
            </a:r>
            <a:endParaRPr lang="ru-RU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30533" cy="4093915"/>
          </a:xfrm>
        </p:spPr>
        <p:txBody>
          <a:bodyPr/>
          <a:lstStyle/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Воспитанники 2 младшей группы (младшего  дошкольного возраста,     от  3-4 лет). </a:t>
            </a:r>
          </a:p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Группа детей профильная, имеет постоянный состав. Набор детей производится в свободном порядке. </a:t>
            </a:r>
          </a:p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Занятия проводятся по подгруппам. Наполняемость –10-15 человек, что позволяет продуктивно вести как групповую, так и индивидуальную работу с детьми.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4c813c37e7b45a3a7cd9f7a24b18b623beaaa8"/>
</p:tagLst>
</file>

<file path=ppt/theme/theme1.xml><?xml version="1.0" encoding="utf-8"?>
<a:theme xmlns:a="http://schemas.openxmlformats.org/drawingml/2006/main" name="Математика 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5</Template>
  <TotalTime>229</TotalTime>
  <Words>922</Words>
  <Application>Microsoft Office PowerPoint</Application>
  <PresentationFormat>Экран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Математика 5</vt:lpstr>
      <vt:lpstr>    2016-2017 учебный год </vt:lpstr>
      <vt:lpstr>НАПРАВЛЕННОСТЬ ПРОГРАММЫ</vt:lpstr>
      <vt:lpstr>Новизна программы </vt:lpstr>
      <vt:lpstr>Актуальность программы</vt:lpstr>
      <vt:lpstr>Цель программы </vt:lpstr>
      <vt:lpstr>Задачи программы</vt:lpstr>
      <vt:lpstr>Слайд 7</vt:lpstr>
      <vt:lpstr>Слайд 8</vt:lpstr>
      <vt:lpstr> Возраст детей, участвующих в реализации дополнительной образовательной программы </vt:lpstr>
      <vt:lpstr>Срок реализации программы</vt:lpstr>
      <vt:lpstr>  Форма  детского  образовательного объединения:  </vt:lpstr>
      <vt:lpstr>Слайд 12</vt:lpstr>
      <vt:lpstr>Ожидаемые результаты и способы их проверки</vt:lpstr>
      <vt:lpstr>Форма подведения итогов</vt:lpstr>
      <vt:lpstr>СОДЕРЖАНИЕ ИЗУЧАЕМОГО КУРСА</vt:lpstr>
      <vt:lpstr>Слайд 16</vt:lpstr>
      <vt:lpstr>Формы занятий</vt:lpstr>
      <vt:lpstr>Приемы и методы организации</vt:lpstr>
      <vt:lpstr>Дидактический материал</vt:lpstr>
      <vt:lpstr>Слайд 20</vt:lpstr>
      <vt:lpstr>Техническое оснащение занятий</vt:lpstr>
      <vt:lpstr>ПРИЛОЖЕНИЯ </vt:lpstr>
      <vt:lpstr>Рекомендации для заботливых родителей: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2</dc:title>
  <dc:creator>Ольга Михайловна</dc:creator>
  <cp:lastModifiedBy>sad</cp:lastModifiedBy>
  <cp:revision>27</cp:revision>
  <dcterms:created xsi:type="dcterms:W3CDTF">2014-11-14T19:59:23Z</dcterms:created>
  <dcterms:modified xsi:type="dcterms:W3CDTF">2016-12-06T10:03:14Z</dcterms:modified>
</cp:coreProperties>
</file>